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47" r:id="rId12"/>
    <p:sldId id="318" r:id="rId13"/>
    <p:sldId id="317" r:id="rId14"/>
    <p:sldId id="266" r:id="rId15"/>
    <p:sldId id="267" r:id="rId16"/>
    <p:sldId id="268" r:id="rId17"/>
    <p:sldId id="344" r:id="rId18"/>
    <p:sldId id="269" r:id="rId19"/>
    <p:sldId id="270" r:id="rId20"/>
    <p:sldId id="272" r:id="rId21"/>
    <p:sldId id="274" r:id="rId22"/>
    <p:sldId id="277" r:id="rId23"/>
    <p:sldId id="271" r:id="rId24"/>
    <p:sldId id="319" r:id="rId25"/>
    <p:sldId id="321" r:id="rId26"/>
    <p:sldId id="275" r:id="rId27"/>
    <p:sldId id="338" r:id="rId28"/>
    <p:sldId id="345" r:id="rId29"/>
    <p:sldId id="273" r:id="rId30"/>
    <p:sldId id="281" r:id="rId31"/>
    <p:sldId id="279" r:id="rId32"/>
    <p:sldId id="280" r:id="rId33"/>
    <p:sldId id="283" r:id="rId34"/>
    <p:sldId id="284" r:id="rId35"/>
    <p:sldId id="285" r:id="rId36"/>
    <p:sldId id="282" r:id="rId37"/>
    <p:sldId id="286" r:id="rId38"/>
    <p:sldId id="287" r:id="rId39"/>
    <p:sldId id="323" r:id="rId40"/>
    <p:sldId id="346" r:id="rId41"/>
    <p:sldId id="294" r:id="rId42"/>
    <p:sldId id="292" r:id="rId43"/>
    <p:sldId id="293" r:id="rId44"/>
    <p:sldId id="296" r:id="rId45"/>
    <p:sldId id="295" r:id="rId46"/>
    <p:sldId id="297" r:id="rId47"/>
    <p:sldId id="342" r:id="rId48"/>
    <p:sldId id="320" r:id="rId49"/>
    <p:sldId id="299" r:id="rId50"/>
    <p:sldId id="339" r:id="rId51"/>
    <p:sldId id="324" r:id="rId52"/>
    <p:sldId id="325" r:id="rId53"/>
    <p:sldId id="326" r:id="rId54"/>
    <p:sldId id="333" r:id="rId55"/>
    <p:sldId id="334" r:id="rId56"/>
    <p:sldId id="335" r:id="rId57"/>
    <p:sldId id="306" r:id="rId58"/>
    <p:sldId id="300" r:id="rId59"/>
    <p:sldId id="302" r:id="rId60"/>
    <p:sldId id="343" r:id="rId61"/>
    <p:sldId id="307" r:id="rId62"/>
    <p:sldId id="308" r:id="rId63"/>
    <p:sldId id="311" r:id="rId64"/>
    <p:sldId id="309" r:id="rId65"/>
    <p:sldId id="310" r:id="rId66"/>
    <p:sldId id="312" r:id="rId67"/>
    <p:sldId id="313" r:id="rId68"/>
    <p:sldId id="341" r:id="rId69"/>
    <p:sldId id="330" r:id="rId70"/>
    <p:sldId id="331" r:id="rId71"/>
    <p:sldId id="332" r:id="rId72"/>
    <p:sldId id="329" r:id="rId73"/>
    <p:sldId id="315" r:id="rId74"/>
    <p:sldId id="336" r:id="rId75"/>
    <p:sldId id="337" r:id="rId76"/>
    <p:sldId id="316" r:id="rId77"/>
    <p:sldId id="34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74182" autoAdjust="0"/>
  </p:normalViewPr>
  <p:slideViewPr>
    <p:cSldViewPr>
      <p:cViewPr varScale="1">
        <p:scale>
          <a:sx n="54" d="100"/>
          <a:sy n="54" d="100"/>
        </p:scale>
        <p:origin x="190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9:30:07.673" idx="1">
    <p:pos x="4474" y="2551"/>
    <p:text>s.t. = 约束条件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10:03:25.617" idx="2">
    <p:pos x="4063" y="2818"/>
    <p:text>注意：这个是二分类问题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9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2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这样实际增加了一个隐含的假设：绿点到红点的距离 </a:t>
            </a:r>
            <a:r>
              <a:rPr lang="en-US" altLang="zh-CN" dirty="0" smtClean="0"/>
              <a:t>&lt;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蓝点到红点的距离</a:t>
            </a:r>
            <a:endParaRPr lang="en-US" altLang="zh-CN" baseline="0" dirty="0" smtClean="0"/>
          </a:p>
          <a:p>
            <a:r>
              <a:rPr lang="zh-CN" altLang="en-US" dirty="0" smtClean="0"/>
              <a:t>这种假设有时候可能会使得问题更简单，有时可能会使得问题更复杂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9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Aggregation</a:t>
            </a:r>
            <a:r>
              <a:rPr lang="zh-CN" altLang="en-US" dirty="0" smtClean="0"/>
              <a:t>：聚集、聚合。改变数据的层级，减小数据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AU" altLang="zh-CN" dirty="0" smtClean="0"/>
              <a:t>Imbalanced dataset: </a:t>
            </a:r>
            <a:r>
              <a:rPr lang="zh-CN" altLang="en-US" dirty="0" smtClean="0"/>
              <a:t>很多分类算法在不平衡的数据上，可能会犯错误，所以需要通过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去调整数据的比例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6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不平衡数据上的两个分类器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acc</a:t>
            </a:r>
            <a:r>
              <a:rPr lang="en-US" altLang="zh-CN" dirty="0" smtClean="0"/>
              <a:t>(A)=95%,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acc</a:t>
            </a:r>
            <a:r>
              <a:rPr lang="en-US" altLang="zh-CN" baseline="0" dirty="0" smtClean="0"/>
              <a:t>(</a:t>
            </a:r>
            <a:r>
              <a:rPr lang="en-US" altLang="zh-CN" dirty="0" smtClean="0"/>
              <a:t>B)=85%</a:t>
            </a:r>
            <a:r>
              <a:rPr lang="zh-CN" altLang="en-US" dirty="0" smtClean="0"/>
              <a:t>，但是对少量数据分类来说，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是比较糟糕的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--- </a:t>
            </a:r>
            <a:r>
              <a:rPr lang="zh-CN" altLang="en-US" baseline="0" dirty="0" smtClean="0"/>
              <a:t>不平衡的数据集的问题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不平衡时，整体精度高不一定好，需要同时兼顾 两方准确率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67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不平衡时，整体精度高不一定好，需要同时兼顾 两方准确率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3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兰颜色的点比红颜色的点少很多：增加蓝色的点。但不能简单的复制，而是通过差值的方法、生成具有一定随机性的点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61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边缘点的贡献，大于中间点。如果数据量很大，机器跑不动时，可以考虑取出边缘点代替整个数据集参与计算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8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35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相关系数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相关系数有一个明显的缺点，即它接近于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的程度与数据的数量</a:t>
            </a:r>
            <a:r>
              <a:rPr lang="en-US" altLang="zh-CN" dirty="0" smtClean="0"/>
              <a:t>n</a:t>
            </a:r>
            <a:r>
              <a:rPr lang="zh-CN" altLang="en-US" dirty="0" smtClean="0"/>
              <a:t>有关。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较小时，相关系数的波动较大，对有些样本相关系数的绝对值易接近于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较大时，相关系数的绝对值容易偏小。</a:t>
            </a:r>
            <a:endParaRPr lang="en-US" altLang="zh-CN" dirty="0" smtClean="0"/>
          </a:p>
          <a:p>
            <a:r>
              <a:rPr lang="zh-CN" altLang="en-US" dirty="0" smtClean="0"/>
              <a:t>特别是当</a:t>
            </a:r>
            <a:r>
              <a:rPr lang="en-US" altLang="zh-CN" dirty="0" smtClean="0"/>
              <a:t>n=2</a:t>
            </a:r>
            <a:r>
              <a:rPr lang="zh-CN" altLang="en-US" dirty="0" smtClean="0"/>
              <a:t>时，相关系数的绝对值总为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因此在样本容量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较小时，我们仅凭相关系数较大就判定变量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与</a:t>
            </a:r>
            <a:r>
              <a:rPr lang="en-US" altLang="zh-CN" dirty="0" smtClean="0"/>
              <a:t>y</a:t>
            </a:r>
            <a:r>
              <a:rPr lang="zh-CN" altLang="en-US" dirty="0" smtClean="0"/>
              <a:t>之间有密切的线性关系是不妥当的。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AU" altLang="zh-CN" dirty="0" smtClean="0"/>
              <a:t>chi-square</a:t>
            </a:r>
            <a:r>
              <a:rPr lang="zh-CN" altLang="en-US" dirty="0" smtClean="0"/>
              <a:t>：卡方检验，可用于检验：将</a:t>
            </a:r>
            <a:r>
              <a:rPr lang="en-AU" altLang="zh-CN" dirty="0" smtClean="0"/>
              <a:t>chi-square</a:t>
            </a:r>
            <a:r>
              <a:rPr lang="zh-CN" altLang="en-US" dirty="0" smtClean="0"/>
              <a:t>的计算值查表，获得</a:t>
            </a:r>
            <a:r>
              <a:rPr lang="en-US" altLang="zh-CN" dirty="0" smtClean="0"/>
              <a:t>p-value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(1)</a:t>
            </a:r>
            <a:r>
              <a:rPr lang="zh-CN" altLang="en-US" dirty="0" smtClean="0"/>
              <a:t>检验某个连续变量的分布是否与某种理论分布相一致。如是否符合正态分布、是否服从均匀分布、是否服从</a:t>
            </a:r>
            <a:r>
              <a:rPr lang="en-US" altLang="zh-CN" dirty="0" smtClean="0"/>
              <a:t>Poisson</a:t>
            </a:r>
            <a:r>
              <a:rPr lang="zh-CN" altLang="en-US" dirty="0" smtClean="0"/>
              <a:t>分布等。</a:t>
            </a:r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假定分布成立，可得期望值，然后比较测算观察值和期望值的差异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检验某个分类变量各类的出现概率是否等于指定概率。如在</a:t>
            </a:r>
            <a:r>
              <a:rPr lang="en-US" altLang="zh-CN" dirty="0" smtClean="0"/>
              <a:t>36</a:t>
            </a:r>
            <a:r>
              <a:rPr lang="zh-CN" altLang="en-US" dirty="0" smtClean="0"/>
              <a:t>选</a:t>
            </a:r>
            <a:r>
              <a:rPr lang="en-US" altLang="zh-CN" dirty="0" smtClean="0"/>
              <a:t>7</a:t>
            </a:r>
            <a:r>
              <a:rPr lang="zh-CN" altLang="en-US" dirty="0" smtClean="0"/>
              <a:t>的彩票抽奖中，每个数字出现的概率是否各为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</a:t>
            </a:r>
            <a:r>
              <a:rPr lang="zh-CN" altLang="en-US" dirty="0" smtClean="0"/>
              <a:t>；掷硬币时，正反两面出现的概率是否均为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(3)</a:t>
            </a:r>
            <a:r>
              <a:rPr lang="zh-CN" altLang="en-US" dirty="0" smtClean="0"/>
              <a:t>检验某两个分类变量是否相互独立。如吸烟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二分类变量：是、否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是否与呼吸道疾病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二分类变量：是、否</a:t>
            </a:r>
            <a:r>
              <a:rPr lang="en-US" altLang="zh-CN" dirty="0" smtClean="0"/>
              <a:t>)</a:t>
            </a:r>
            <a:r>
              <a:rPr lang="zh-CN" altLang="en-US" dirty="0" smtClean="0"/>
              <a:t>有关；产品原料种类</a:t>
            </a:r>
            <a:r>
              <a:rPr lang="en-US" altLang="zh-CN" dirty="0" smtClean="0"/>
              <a:t>(</a:t>
            </a:r>
            <a:r>
              <a:rPr lang="zh-CN" altLang="en-US" dirty="0" smtClean="0"/>
              <a:t>多分类变量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是否与产品合格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</a:t>
            </a:r>
            <a:r>
              <a:rPr lang="en-US" altLang="zh-CN" dirty="0" smtClean="0"/>
              <a:t>)</a:t>
            </a:r>
            <a:r>
              <a:rPr lang="zh-CN" altLang="en-US" dirty="0" smtClean="0"/>
              <a:t>有关。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(4)</a:t>
            </a:r>
            <a:r>
              <a:rPr lang="zh-CN" altLang="en-US" dirty="0" smtClean="0"/>
              <a:t>检验控制某种或某几种分类因素的作用以后，另两个分类变量是否相互独立。如在上例中，控制性别、年龄因素影响以后，吸烟是否和呼吸道疾病有关；控制产品加工工艺的影响后，产品原料类别是否与产品合格有关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(5)</a:t>
            </a:r>
            <a:r>
              <a:rPr lang="zh-CN" altLang="en-US" dirty="0" smtClean="0"/>
              <a:t>检验某两种方法的结果是否一致。如采用两种诊断方法对同一批人进行诊断，其诊断结果是否一致；采用两种方法对客户进行价值类别预测，预测结果是否一致。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2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某个点，（</a:t>
            </a:r>
            <a:r>
              <a:rPr lang="en-US" altLang="zh-CN" dirty="0" smtClean="0"/>
              <a:t>x0,</a:t>
            </a:r>
            <a:r>
              <a:rPr lang="en-US" altLang="zh-CN" baseline="0" dirty="0" smtClean="0"/>
              <a:t> —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 smtClean="0"/>
              <a:t>y</a:t>
            </a:r>
            <a:r>
              <a:rPr lang="zh-CN" altLang="en-US" dirty="0" smtClean="0"/>
              <a:t>缺失，可以：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、取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值的平均值作为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、根据已知的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值得到一个函数（如正态分布），取其上的某点作为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99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一个属性好不好，要看它的区分度，最好是能将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的将两类目标分开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35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a: Non-Smoker (60%)    80%  Female   20%  Male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b: Smoker     (40%)    </a:t>
            </a:r>
            <a:r>
              <a:rPr lang="en-US" altLang="zh-CN" baseline="0" dirty="0" smtClean="0"/>
              <a:t> 5%  Female   95%  Male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Information Gain</a:t>
            </a:r>
            <a:r>
              <a:rPr lang="zh-CN" altLang="en-US" dirty="0" smtClean="0"/>
              <a:t>越大，说明该属性使得不确定性降低越多，效能越高。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高斯分布可以用一个椭圆括起来。</a:t>
            </a:r>
            <a:endParaRPr lang="en-US" altLang="zh-CN" dirty="0" smtClean="0"/>
          </a:p>
          <a:p>
            <a:r>
              <a:rPr lang="zh-CN" altLang="en-US" dirty="0" smtClean="0"/>
              <a:t>椭圆有长轴和短轴，一个属性分布越广则它所含的信息就越多。所有长轴方向的属性很信息多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73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二维降到一维度：投影前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，投影后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‘，距离（也就是差异）尽可能小，这样信息丢失尽可能小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36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的基本过程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31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会将数据投影到长轴上，如果是分类问题，两个系列的数据就分不出来了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PCA</a:t>
            </a:r>
            <a:r>
              <a:rPr lang="zh-CN" altLang="en-US" dirty="0" smtClean="0"/>
              <a:t>是非监督性问题，不适用于有标签的数据。有标签的数据，可使用</a:t>
            </a:r>
            <a:r>
              <a:rPr lang="en-US" altLang="zh-CN" dirty="0" smtClean="0"/>
              <a:t>LDA</a:t>
            </a:r>
            <a:r>
              <a:rPr lang="zh-CN" altLang="en-US" dirty="0" smtClean="0"/>
              <a:t>进行降维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4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也是通过投影降维，选择投影方向 </a:t>
            </a:r>
            <a:r>
              <a:rPr lang="en-US" altLang="zh-CN" dirty="0" smtClean="0"/>
              <a:t>--》</a:t>
            </a:r>
            <a:r>
              <a:rPr lang="zh-CN" altLang="en-US" dirty="0" smtClean="0"/>
              <a:t>不同的分组之间距离尽可能远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离群点，比较难处理的点，会影响结果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01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</a:t>
            </a:r>
            <a:r>
              <a:rPr lang="zh-CN" altLang="en-US" dirty="0" smtClean="0"/>
              <a:t>值越大越好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85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Si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cov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）的公式，可得：</a:t>
            </a:r>
            <a:r>
              <a:rPr lang="en-US" altLang="zh-CN" dirty="0" smtClean="0"/>
              <a:t>Si =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(Xi) * (n-1) --- n</a:t>
            </a:r>
            <a:r>
              <a:rPr lang="zh-CN" altLang="en-US" dirty="0" smtClean="0"/>
              <a:t>为数据分类</a:t>
            </a:r>
            <a:r>
              <a:rPr lang="en-US" altLang="zh-CN" dirty="0" smtClean="0"/>
              <a:t>Xi</a:t>
            </a:r>
            <a:r>
              <a:rPr lang="zh-CN" altLang="en-US" dirty="0" smtClean="0"/>
              <a:t>中数据个数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38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68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这张图，计算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PCA</a:t>
            </a:r>
            <a:r>
              <a:rPr lang="zh-CN" altLang="en-US" dirty="0" smtClean="0"/>
              <a:t>是不考虑标签信息的，所以计算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的时候，要将数据集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C2</a:t>
            </a:r>
            <a:r>
              <a:rPr lang="zh-CN" altLang="en-US" dirty="0" smtClean="0"/>
              <a:t>混合在一起，计算协方差矩阵，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x,x</a:t>
            </a:r>
            <a:r>
              <a:rPr lang="en-US" altLang="zh-CN" dirty="0" smtClean="0"/>
              <a:t>) 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y,x</a:t>
            </a:r>
            <a:r>
              <a:rPr lang="en-US" altLang="zh-CN" baseline="0" dirty="0" smtClean="0"/>
              <a:t>) 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y,y</a:t>
            </a:r>
            <a:r>
              <a:rPr lang="en-US" altLang="zh-CN" baseline="0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 D</a:t>
            </a:r>
            <a:r>
              <a:rPr lang="zh-CN" altLang="en-US" dirty="0" smtClean="0"/>
              <a:t>中选出大的值</a:t>
            </a:r>
            <a:r>
              <a:rPr lang="en-US" altLang="zh-CN" dirty="0" smtClean="0"/>
              <a:t>5.14</a:t>
            </a:r>
            <a:r>
              <a:rPr lang="zh-CN" altLang="en-US" dirty="0" smtClean="0"/>
              <a:t>，对应的</a:t>
            </a:r>
            <a:r>
              <a:rPr lang="en-US" altLang="zh-CN" dirty="0" smtClean="0"/>
              <a:t>V</a:t>
            </a:r>
            <a:r>
              <a:rPr lang="zh-CN" altLang="en-US" dirty="0" smtClean="0"/>
              <a:t>向量（</a:t>
            </a:r>
            <a:r>
              <a:rPr lang="en-US" altLang="zh-CN" dirty="0" smtClean="0"/>
              <a:t>0.6869,0.7268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的方向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6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这张图是计算</a:t>
            </a:r>
            <a:r>
              <a:rPr lang="en-US" altLang="zh-CN" dirty="0" smtClean="0"/>
              <a:t>LDA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C2</a:t>
            </a:r>
            <a:r>
              <a:rPr lang="zh-CN" altLang="en-US" dirty="0" smtClean="0"/>
              <a:t>是要分开的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S1, S2</a:t>
            </a:r>
            <a:r>
              <a:rPr lang="zh-CN" altLang="en-US" baseline="0" dirty="0" smtClean="0"/>
              <a:t>分别是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的散布矩阵，等于数据集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的协方差矩阵 * （样本个数 </a:t>
            </a:r>
            <a:r>
              <a:rPr lang="en-US" altLang="zh-CN" baseline="0" dirty="0" smtClean="0"/>
              <a:t>- 1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</a:t>
            </a:r>
            <a:r>
              <a:rPr lang="en-US" altLang="zh-CN" dirty="0" smtClean="0"/>
              <a:t>Si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cov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）的公式，可得：</a:t>
            </a:r>
            <a:r>
              <a:rPr lang="en-US" altLang="zh-CN" dirty="0" smtClean="0"/>
              <a:t>Si =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(Xi) * (n-1) --- n</a:t>
            </a:r>
            <a:r>
              <a:rPr lang="zh-CN" altLang="en-US" dirty="0" smtClean="0"/>
              <a:t>为数据分类</a:t>
            </a:r>
            <a:r>
              <a:rPr lang="en-US" altLang="zh-CN" dirty="0" smtClean="0"/>
              <a:t>Xi</a:t>
            </a:r>
            <a:r>
              <a:rPr lang="zh-CN" altLang="en-US" dirty="0" smtClean="0"/>
              <a:t>中数据个数</a:t>
            </a:r>
            <a:endParaRPr lang="en-US" altLang="zh-CN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41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63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对于多分类问题（分类数</a:t>
            </a:r>
            <a:r>
              <a:rPr lang="en-US" altLang="zh-CN" dirty="0" smtClean="0"/>
              <a:t>C &gt;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），类似二分类问题。</a:t>
            </a:r>
            <a:endParaRPr lang="en-US" altLang="zh-CN" dirty="0" smtClean="0"/>
          </a:p>
          <a:p>
            <a:r>
              <a:rPr lang="en-US" altLang="zh-CN" dirty="0" smtClean="0"/>
              <a:t>SB</a:t>
            </a:r>
            <a:r>
              <a:rPr lang="zh-CN" altLang="en-US" dirty="0" smtClean="0"/>
              <a:t>公式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u</a:t>
            </a:r>
            <a:r>
              <a:rPr lang="zh-CN" altLang="en-US" dirty="0" smtClean="0"/>
              <a:t>是所有样本的平均值</a:t>
            </a:r>
            <a:r>
              <a:rPr lang="en-US" altLang="zh-CN" dirty="0" smtClean="0"/>
              <a:t>u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Ci</a:t>
            </a:r>
            <a:r>
              <a:rPr lang="zh-CN" altLang="en-US" dirty="0" smtClean="0"/>
              <a:t>中样本的</a:t>
            </a:r>
            <a:r>
              <a:rPr lang="zh-CN" altLang="en-US" dirty="0" smtClean="0"/>
              <a:t>个数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52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假设原数据有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个分类，</a:t>
            </a:r>
            <a:r>
              <a:rPr lang="en-US" altLang="zh-CN" dirty="0" smtClean="0"/>
              <a:t>LDA</a:t>
            </a:r>
            <a:r>
              <a:rPr lang="zh-CN" altLang="en-US" dirty="0" smtClean="0"/>
              <a:t>最多可以投影到</a:t>
            </a:r>
            <a:r>
              <a:rPr lang="en-US" altLang="zh-CN" dirty="0" smtClean="0"/>
              <a:t>n-1</a:t>
            </a:r>
            <a:r>
              <a:rPr lang="zh-CN" altLang="en-US" dirty="0" smtClean="0"/>
              <a:t>个维度上，但是这些维度不一定正交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67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均值相等时，无论怎么投效果都不好。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0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异常点并不等同于离群点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8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Local Outlier Factor --- </a:t>
                </a:r>
                <a:r>
                  <a:rPr lang="zh-CN" altLang="en-US" dirty="0" smtClean="0"/>
                  <a:t>离群点检测的一个算法，基本思想是基于局部密度（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个近邻，用距离来表示局部密度）。通过比较一个点和它周围点的密度，确定相同密度的区域，以及密度远低于该区域密度的那些点，被判断为离群点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离群是一个相对的概念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𝑂</m:t>
                        </m:r>
                      </m:e>
                    </m:d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点到它的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个近邻的最大距离，包含了在这个范围内的所有点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K=3, </a:t>
                </a:r>
                <a:r>
                  <a:rPr lang="zh-CN" altLang="en-US" dirty="0" smtClean="0"/>
                  <a:t>表示取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个近邻，如果两个点到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点的距离相同，只计算一个。所以实际的点数可能比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在实际中，公式中可以根据各种概念具体采用不同计算公式，但基本思想都是“相对距离”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𝑑𝑖𝑠𝑡𝑎𝑛𝑐𝑒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：可达距离，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点到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点的真实距离，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个近邻的最大距离取大值。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err="1" smtClean="0"/>
                  <a:t>Lrd</a:t>
                </a:r>
                <a:r>
                  <a:rPr lang="en-US" altLang="zh-CN" dirty="0" smtClean="0"/>
                  <a:t>(A)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的区域密度，从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的可达距离的平均值的倒数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 smtClean="0"/>
                  <a:t>   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注意，是从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的“可达距离”</a:t>
                </a:r>
                <a:r>
                  <a:rPr lang="en-US" altLang="zh-CN" b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 smtClean="0"/>
                  <a:t>，不是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𝐿𝑂𝐹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个近邻的区域密度平均值，与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本身的区域密度的比</a:t>
                </a:r>
                <a:endParaRPr lang="en-US" altLang="zh-CN" dirty="0" smtClean="0"/>
              </a:p>
              <a:p>
                <a:r>
                  <a:rPr lang="en-US" altLang="zh-CN" baseline="0" dirty="0" smtClean="0"/>
                  <a:t>    &lt; 1, 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更密集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    &gt; 1 </a:t>
                </a:r>
                <a:r>
                  <a:rPr lang="zh-CN" altLang="en-US" baseline="0" dirty="0" smtClean="0"/>
                  <a:t>且足够大，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是</a:t>
                </a:r>
                <a:r>
                  <a:rPr lang="en-US" altLang="zh-CN" baseline="0" dirty="0" smtClean="0"/>
                  <a:t>outlier</a:t>
                </a:r>
              </a:p>
              <a:p>
                <a:endParaRPr lang="en-US" altLang="zh-CN" baseline="0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Local Outlier Factor --- </a:t>
                </a:r>
                <a:r>
                  <a:rPr lang="zh-CN" altLang="en-US" dirty="0" smtClean="0"/>
                  <a:t>离群点检测的一个算法，基本思想是基于局部密度（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个近邻，用距离来表示局部密度）。通过比较一个点和它周围点的密度，确定相同密度的区域，以及密度远低于该区域密度的那些点，被判断为离群点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离</a:t>
                </a:r>
                <a:r>
                  <a:rPr lang="zh-CN" altLang="en-US" dirty="0" smtClean="0"/>
                  <a:t>群是一个相对的概念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𝑂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点到它的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个近邻的最大距离，包含了在这个范围内的所有点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K=3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表示取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个近邻，如果两个点到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点的距离相同，只计算一个。所以实际的点数可能比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在实际中，公式中可以根据各种概念具体采用不同计算公式，但基本思想都是</a:t>
                </a:r>
                <a:r>
                  <a:rPr lang="zh-CN" altLang="en-US" dirty="0" smtClean="0"/>
                  <a:t>“相对距离”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=𝑚𝑎𝑥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{〖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,𝑑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)}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：可达距离，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点到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点的真实距离，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个近邻的最大距离取大值。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err="1" smtClean="0"/>
                  <a:t>Lrd</a:t>
                </a:r>
                <a:r>
                  <a:rPr lang="en-US" altLang="zh-CN" dirty="0" smtClean="0"/>
                  <a:t>(A)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的区域密度，从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的可达距离的平均值的倒数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𝑁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dirty="0" smtClean="0"/>
                  <a:t>   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注意，是从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的“可达距离”</a:t>
                </a:r>
                <a:r>
                  <a:rPr lang="en-US" altLang="zh-CN" b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，不是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的近邻距离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𝐿𝑂𝐹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个近邻的区域密度平均值，与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本身的区域密度的比</a:t>
                </a:r>
                <a:endParaRPr lang="en-US" altLang="zh-CN" dirty="0" smtClean="0"/>
              </a:p>
              <a:p>
                <a:r>
                  <a:rPr lang="en-US" altLang="zh-CN" baseline="0" dirty="0" smtClean="0"/>
                  <a:t>    &lt; 1, 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更密集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    &gt; 1 </a:t>
                </a:r>
                <a:r>
                  <a:rPr lang="zh-CN" altLang="en-US" baseline="0" dirty="0" smtClean="0"/>
                  <a:t>且足够大，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是</a:t>
                </a:r>
                <a:r>
                  <a:rPr lang="en-US" altLang="zh-CN" baseline="0" dirty="0" smtClean="0"/>
                  <a:t>outlier</a:t>
                </a:r>
              </a:p>
              <a:p>
                <a:endParaRPr lang="en-US" altLang="zh-CN" baseline="0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每个圈中的数字就是</a:t>
            </a:r>
            <a:r>
              <a:rPr lang="en-US" altLang="zh-CN" dirty="0" smtClean="0"/>
              <a:t>LOF</a:t>
            </a:r>
            <a:r>
              <a:rPr lang="zh-CN" altLang="en-US" dirty="0" smtClean="0"/>
              <a:t>值，越大表示是离群点的概率越大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9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合并不同数据集：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Sorted-Neighborhood Method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（阅读材料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的笔记）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滑动窗口内记录进行比较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4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判断规则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9/LOF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9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6.w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5" Type="http://schemas.openxmlformats.org/officeDocument/2006/relationships/comments" Target="../comments/comment1.xml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8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99.wmf"/><Relationship Id="rId9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28.wmf"/><Relationship Id="rId10" Type="http://schemas.openxmlformats.org/officeDocument/2006/relationships/comments" Target="../comments/comment2.xml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5.gif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gif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3730" name="Picture 2" descr="File:LOF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4" name="Equation" r:id="rId4" imgW="2222280" imgH="419040" progId="Equation.3">
                  <p:embed/>
                </p:oleObj>
              </mc:Choice>
              <mc:Fallback>
                <p:oleObj name="Equation" r:id="rId4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5" name="Equation" r:id="rId6" imgW="1498320" imgH="419040" progId="Equation.3">
                  <p:embed/>
                </p:oleObj>
              </mc:Choice>
              <mc:Fallback>
                <p:oleObj name="Equation" r:id="rId6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" name="Equation" r:id="rId4" imgW="2590560" imgH="469800" progId="Equation.3">
                  <p:embed/>
                </p:oleObj>
              </mc:Choice>
              <mc:Fallback>
                <p:oleObj name="Equation" r:id="rId4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5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6" name="Equation" r:id="rId6" imgW="4381200" imgH="419040" progId="Equation.3">
                  <p:embed/>
                </p:oleObj>
              </mc:Choice>
              <mc:Fallback>
                <p:oleObj name="Equation" r:id="rId6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r>
              <a:rPr lang="zh-CN" altLang="en-US" dirty="0"/>
              <a:t>（熵，平均信息量）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1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2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3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4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5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All possible combinations</a:t>
            </a:r>
          </a:p>
          <a:p>
            <a:pPr lvl="1"/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Branch 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1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2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Top K Individual Features</a:t>
            </a:r>
          </a:p>
          <a:p>
            <a:pPr marL="0" indent="0">
              <a:buNone/>
            </a:pPr>
            <a:endParaRPr lang="en-AU" altLang="zh-CN" dirty="0" smtClean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 smtClean="0"/>
              <a:t>Sequential Forward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Sequential Backward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33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34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35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troubles.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4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5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6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53" name="公式" r:id="rId5" imgW="2234880" imgH="3022560" progId="Equation.3">
                  <p:embed/>
                </p:oleObj>
              </mc:Choice>
              <mc:Fallback>
                <p:oleObj name="公式" r:id="rId5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0" name="Equation" r:id="rId6" imgW="863280" imgH="495000" progId="Equation.KSEE3">
                  <p:embed/>
                </p:oleObj>
              </mc:Choice>
              <mc:Fallback>
                <p:oleObj name="Equation" r:id="rId6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1" name="Equation" r:id="rId4" imgW="2463480" imgH="1168200" progId="Equation.3">
                  <p:embed/>
                </p:oleObj>
              </mc:Choice>
              <mc:Fallback>
                <p:oleObj name="Equation" r:id="rId4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2" name="Equation" r:id="rId6" imgW="825480" imgH="241200" progId="Equation.3">
                  <p:embed/>
                </p:oleObj>
              </mc:Choice>
              <mc:Fallback>
                <p:oleObj name="Equation" r:id="rId6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pic>
        <p:nvPicPr>
          <p:cNvPr id="63274" name="Picture 8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34640"/>
            <a:ext cx="923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3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3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1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73732" name="Picture 4" descr="C:\Users\BOYUAN~1\AppData\Local\Temp\{)@1VWT}$MFBXL%$[[76R_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867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X1=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 smtClean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X3=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S1=(N1-1)*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(X1); S2=(N2-1)*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(X2); S3=(N3-1)*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>
                <a:solidFill>
                  <a:srgbClr val="C00000"/>
                </a:solidFill>
              </a:rPr>
              <a:t>Sb</a:t>
            </a:r>
            <a:r>
              <a:rPr lang="en-US" altLang="zh-CN" sz="1900" dirty="0" smtClean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J=inv(</a:t>
            </a: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)*</a:t>
            </a:r>
            <a:r>
              <a:rPr lang="en-US" altLang="zh-CN" sz="1900" dirty="0" err="1" smtClean="0"/>
              <a:t>Sb</a:t>
            </a:r>
            <a:r>
              <a:rPr lang="en-US" altLang="zh-CN" sz="1900" dirty="0" smtClean="0"/>
              <a:t>;  [V,D]=</a:t>
            </a:r>
            <a:r>
              <a:rPr lang="en-US" altLang="zh-CN" sz="1900" dirty="0" err="1" smtClean="0"/>
              <a:t>eig</a:t>
            </a:r>
            <a:r>
              <a:rPr lang="en-US" altLang="zh-CN" sz="1900" dirty="0" smtClean="0"/>
              <a:t>(J);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C:\Users\BOYUAN~1\AppData\Local\Temp\D}IZNTVG4WC}9B)7S%9%`Q0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388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Real-World Data is Dirty: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Cleansing and The Merge/Purge Problem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Gentle Introduction to Imputation of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Missing Values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,” Journal of Clinical </a:t>
            </a:r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marL="0" indent="0" algn="just">
              <a:buNone/>
            </a:pP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----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The Class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 Problem: A Systematic Study,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“Information </a:t>
            </a:r>
            <a:r>
              <a:rPr lang="en-AU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Visualization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Visual Data Mining,” IEEE Transactions on Visualization and Computer Graphics, vol. 8, pp. 1-8, 2002.</a:t>
            </a:r>
            <a:endParaRPr lang="en-US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 smtClean="0"/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 smtClean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12186</TotalTime>
  <Words>2605</Words>
  <Application>Microsoft Office PowerPoint</Application>
  <PresentationFormat>全屏显示(4:3)</PresentationFormat>
  <Paragraphs>668</Paragraphs>
  <Slides>77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굴림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PowerPoint 演示文稿</vt:lpstr>
      <vt:lpstr>Local Outlier Factor</vt:lpstr>
      <vt:lpstr>Local Outlier Factor</vt:lpstr>
      <vt:lpstr>Duplicate Data</vt:lpstr>
      <vt:lpstr>Duplicate Data</vt:lpstr>
      <vt:lpstr>Duplicate Data</vt:lpstr>
      <vt:lpstr>PowerPoint 演示文稿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PowerPoint 演示文稿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PowerPoint 演示文稿</vt:lpstr>
      <vt:lpstr>Feature Selection</vt:lpstr>
      <vt:lpstr>Class Distributions</vt:lpstr>
      <vt:lpstr>Class Distributions</vt:lpstr>
      <vt:lpstr>Entropy（熵，平均信息量）</vt:lpstr>
      <vt:lpstr>Feature Subset Search</vt:lpstr>
      <vt:lpstr>Feature Subset Search</vt:lpstr>
      <vt:lpstr>PowerPoint 演示文稿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Lagrange Multipliers</vt:lpstr>
      <vt:lpstr>More Math ...</vt:lpstr>
      <vt:lpstr>PCA Examples</vt:lpstr>
      <vt:lpstr>Fish</vt:lpstr>
      <vt:lpstr>Fish</vt:lpstr>
      <vt:lpstr>PowerPoint 演示文稿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PowerPoint 演示文稿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2054</cp:revision>
  <dcterms:created xsi:type="dcterms:W3CDTF">2004-08-26T06:30:40Z</dcterms:created>
  <dcterms:modified xsi:type="dcterms:W3CDTF">2016-10-24T06:13:15Z</dcterms:modified>
</cp:coreProperties>
</file>